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2" r:id="rId3"/>
    <p:sldMasterId id="2147483739" r:id="rId4"/>
    <p:sldMasterId id="2147483751" r:id="rId5"/>
  </p:sldMasterIdLst>
  <p:notesMasterIdLst>
    <p:notesMasterId r:id="rId11"/>
  </p:notesMasterIdLst>
  <p:sldIdLst>
    <p:sldId id="757" r:id="rId6"/>
    <p:sldId id="608" r:id="rId7"/>
    <p:sldId id="891" r:id="rId8"/>
    <p:sldId id="885" r:id="rId9"/>
    <p:sldId id="63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5" autoAdjust="0"/>
    <p:restoredTop sz="94637" autoAdjust="0"/>
  </p:normalViewPr>
  <p:slideViewPr>
    <p:cSldViewPr>
      <p:cViewPr varScale="1">
        <p:scale>
          <a:sx n="68" d="100"/>
          <a:sy n="68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F54E-77EA-4CB8-8445-B486690138CB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61512-84D3-4DBB-9170-317026BDB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8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512-84D3-4DBB-9170-317026BDB0D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9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6248400"/>
            <a:ext cx="838200" cy="457200"/>
          </a:xfrm>
        </p:spPr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3794" name="Picture 2" descr="http://www.aacsb.edu/images/accred_logo_seal/accredited_seal_blue_1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90550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8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35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61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53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67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6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5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4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16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6248400"/>
            <a:ext cx="838200" cy="457200"/>
          </a:xfrm>
        </p:spPr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  <p:pic>
        <p:nvPicPr>
          <p:cNvPr id="33794" name="Picture 2" descr="http://www.aacsb.edu/images/accred_logo_seal/accredited_seal_blue_1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90550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690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68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6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73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2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0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88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9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4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38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55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38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6248400"/>
            <a:ext cx="838200" cy="457200"/>
          </a:xfrm>
        </p:spPr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  <p:pic>
        <p:nvPicPr>
          <p:cNvPr id="33794" name="Picture 2" descr="http://www.aacsb.edu/images/accred_logo_seal/accredited_seal_blue_1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90550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551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5789-57E6-41E3-A3EA-CADDCABD99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BF30-EFCA-4610-931C-6BDEDDDD2C5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3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2F43-307D-4012-8CC3-02F1D0C0521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0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E110-7B04-4C13-9184-0E4348ACB12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38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3C07-06C6-493D-9FE0-40FB1B37AC3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86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D711-FE3D-44BF-9F20-ED7369CBD5F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3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3ECD-F137-432E-9D7E-919BBDDF192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92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F9F-F2F5-4A78-9E49-2D3ED29228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8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BBE-7069-4B6F-BB39-CC00C64743B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34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8D5C-A4AE-471B-89F2-EFE83214D15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18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03AD-546E-44AF-8D68-B9551456A52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95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46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49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38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73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787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716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62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149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3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995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6248400"/>
            <a:ext cx="838200" cy="457200"/>
          </a:xfrm>
        </p:spPr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  <p:pic>
        <p:nvPicPr>
          <p:cNvPr id="33794" name="Picture 2" descr="http://www.aacsb.edu/images/accred_logo_seal/accredited_seal_blue_1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90550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37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fld id="{564BFDE4-E9ED-4E81-AD92-8467C8F414C9}" type="datetimeFigureOut">
              <a:rPr lang="en-GB" smtClean="0"/>
              <a:pPr/>
              <a:t>17/09/2016</a:t>
            </a:fld>
            <a:endParaRPr lang="en-GB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DB56CF9-3922-453A-AE12-A6E966EC0D1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42888"/>
            <a:ext cx="1379538" cy="3470276"/>
          </a:xfrm>
          <a:prstGeom prst="rect">
            <a:avLst/>
          </a:prstGeom>
          <a:noFill/>
        </p:spPr>
      </p:pic>
      <p:pic>
        <p:nvPicPr>
          <p:cNvPr id="85001" name="Picture 9" descr="LUMS444x100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6092827"/>
            <a:ext cx="2947988" cy="612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42888"/>
            <a:ext cx="1379538" cy="3470276"/>
          </a:xfrm>
          <a:prstGeom prst="rect">
            <a:avLst/>
          </a:prstGeom>
          <a:noFill/>
        </p:spPr>
      </p:pic>
      <p:pic>
        <p:nvPicPr>
          <p:cNvPr id="85001" name="Picture 9" descr="LUMS444x100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6092827"/>
            <a:ext cx="2947988" cy="612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4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42888"/>
            <a:ext cx="1379538" cy="3470276"/>
          </a:xfrm>
          <a:prstGeom prst="rect">
            <a:avLst/>
          </a:prstGeom>
          <a:noFill/>
        </p:spPr>
      </p:pic>
      <p:pic>
        <p:nvPicPr>
          <p:cNvPr id="85001" name="Picture 9" descr="LUMS444x100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6092827"/>
            <a:ext cx="2947988" cy="612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8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3D1C-AD2A-4779-8B32-F5AE031CAAE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9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fld id="{564BFDE4-E9ED-4E81-AD92-8467C8F414C9}" type="datetimeFigureOut">
              <a:rPr lang="en-GB" smtClean="0">
                <a:solidFill>
                  <a:srgbClr val="3F3F3F"/>
                </a:solidFill>
              </a:rPr>
              <a:pPr/>
              <a:t>17/09/2016</a:t>
            </a:fld>
            <a:endParaRPr lang="en-GB">
              <a:solidFill>
                <a:srgbClr val="3F3F3F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GB">
              <a:solidFill>
                <a:srgbClr val="3F3F3F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DB56CF9-3922-453A-AE12-A6E966EC0D10}" type="slidenum">
              <a:rPr lang="en-GB" smtClean="0">
                <a:solidFill>
                  <a:srgbClr val="3F3F3F"/>
                </a:solidFill>
              </a:rPr>
              <a:pPr/>
              <a:t>‹#›</a:t>
            </a:fld>
            <a:endParaRPr lang="en-GB">
              <a:solidFill>
                <a:srgbClr val="3F3F3F"/>
              </a:solidFill>
            </a:endParaRP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42888"/>
            <a:ext cx="1379538" cy="3470276"/>
          </a:xfrm>
          <a:prstGeom prst="rect">
            <a:avLst/>
          </a:prstGeom>
          <a:noFill/>
        </p:spPr>
      </p:pic>
      <p:pic>
        <p:nvPicPr>
          <p:cNvPr id="85001" name="Picture 9" descr="LUMS444x100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6092827"/>
            <a:ext cx="2947988" cy="612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931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25" y="26064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sz="4000" b="1" i="1" dirty="0">
                <a:solidFill>
                  <a:srgbClr val="002060"/>
                </a:solidFill>
              </a:rPr>
            </a:br>
            <a:br>
              <a:rPr lang="en-GB" sz="4000" b="1" i="1" dirty="0">
                <a:solidFill>
                  <a:srgbClr val="002060"/>
                </a:solidFill>
              </a:rPr>
            </a:br>
            <a:br>
              <a:rPr lang="en-GB" sz="4000" b="1" i="1" dirty="0">
                <a:solidFill>
                  <a:srgbClr val="002060"/>
                </a:solidFill>
              </a:rPr>
            </a:br>
            <a:br>
              <a:rPr lang="en-GB" sz="4000" b="1" i="1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Empowering patients and communities:</a:t>
            </a:r>
            <a:br>
              <a:rPr lang="en-GB" sz="4000" b="1" i="1" dirty="0">
                <a:solidFill>
                  <a:srgbClr val="002060"/>
                </a:solidFill>
              </a:rPr>
            </a:br>
            <a:br>
              <a:rPr lang="en-GB" sz="4000" b="1" i="1" dirty="0">
                <a:solidFill>
                  <a:srgbClr val="002060"/>
                </a:solidFill>
              </a:rPr>
            </a:br>
            <a:r>
              <a:rPr lang="en-GB" sz="3600" b="1" i="1" dirty="0">
                <a:solidFill>
                  <a:srgbClr val="002060"/>
                </a:solidFill>
              </a:rPr>
              <a:t>A System Conversation</a:t>
            </a:r>
            <a:br>
              <a:rPr lang="en-GB" sz="4000" b="1" dirty="0">
                <a:solidFill>
                  <a:srgbClr val="002060"/>
                </a:solidFill>
              </a:rPr>
            </a:b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054" y="2564904"/>
            <a:ext cx="8229600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</a:rPr>
              <a:t>Michael West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002060"/>
                </a:solidFill>
              </a:rPr>
              <a:t>The King’s Fund, Lancaster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seedofpeace.org/wp-content/uploads/2011/06/MWest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23431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.wikinut.com/img/1roxelusw15i4m4_/jpeg/0/Mindfulnes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95712"/>
            <a:ext cx="3168352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dandias.com/storage/rocks.jpeg?__SQUARESPACE_CACHEVERSION=13395066320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695711"/>
            <a:ext cx="252028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48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712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Cultures for high quality care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1268760"/>
            <a:ext cx="5904656" cy="5688632"/>
          </a:xfrm>
        </p:spPr>
        <p:txBody>
          <a:bodyPr>
            <a:normAutofit fontScale="47500" lnSpcReduction="20000"/>
          </a:bodyPr>
          <a:lstStyle/>
          <a:p>
            <a:pPr marL="457200" lvl="1" indent="-457200" defTabSz="801688">
              <a:spcAft>
                <a:spcPct val="75000"/>
              </a:spcAft>
              <a:buClr>
                <a:srgbClr val="B5BE00"/>
              </a:buClr>
              <a:buFont typeface="+mj-lt"/>
              <a:buAutoNum type="arabicPeriod"/>
              <a:defRPr/>
            </a:pPr>
            <a:r>
              <a:rPr lang="en-GB" sz="4400" dirty="0">
                <a:solidFill>
                  <a:srgbClr val="002060"/>
                </a:solidFill>
                <a:cs typeface="ヒラギノ角ゴ Pro W3" charset="-128"/>
              </a:rPr>
              <a:t>Prioritising an inspirational vision and narrative – focused on quality of care</a:t>
            </a:r>
          </a:p>
          <a:p>
            <a:pPr marL="457200" lvl="1" indent="-457200" defTabSz="801688">
              <a:spcAft>
                <a:spcPct val="75000"/>
              </a:spcAft>
              <a:buClr>
                <a:srgbClr val="B5BE00"/>
              </a:buClr>
              <a:buFont typeface="+mj-lt"/>
              <a:buAutoNum type="arabicPeriod"/>
              <a:defRPr/>
            </a:pPr>
            <a:r>
              <a:rPr lang="en-GB" sz="4400" dirty="0">
                <a:solidFill>
                  <a:srgbClr val="002060"/>
                </a:solidFill>
                <a:cs typeface="ヒラギノ角ゴ Pro W3" charset="-128"/>
              </a:rPr>
              <a:t>A commitment to effective, efficient performance - Clear aligned goals and objectives at every level with helpful feedback</a:t>
            </a:r>
          </a:p>
          <a:p>
            <a:pPr marL="457200" lvl="1" indent="-457200" defTabSz="801688">
              <a:spcAft>
                <a:spcPct val="75000"/>
              </a:spcAft>
              <a:buClr>
                <a:srgbClr val="B5BE00"/>
              </a:buClr>
              <a:buFont typeface="+mj-lt"/>
              <a:buAutoNum type="arabicPeriod"/>
              <a:defRPr/>
            </a:pPr>
            <a:r>
              <a:rPr lang="en-GB" sz="4400" dirty="0">
                <a:solidFill>
                  <a:srgbClr val="002060"/>
                </a:solidFill>
                <a:cs typeface="ヒラギノ角ゴ Pro W3" charset="-128"/>
              </a:rPr>
              <a:t>Good people management and employee engagement – compassionate leadership</a:t>
            </a:r>
          </a:p>
          <a:p>
            <a:pPr marL="457200" lvl="1" indent="-457200" defTabSz="801688">
              <a:spcAft>
                <a:spcPct val="75000"/>
              </a:spcAft>
              <a:buClr>
                <a:srgbClr val="B5BE00"/>
              </a:buClr>
              <a:buFont typeface="+mj-lt"/>
              <a:buAutoNum type="arabicPeriod"/>
              <a:defRPr/>
            </a:pPr>
            <a:r>
              <a:rPr lang="en-GB" sz="4400" dirty="0">
                <a:solidFill>
                  <a:srgbClr val="002060"/>
                </a:solidFill>
                <a:cs typeface="ヒラギノ角ゴ Pro W3" charset="-128"/>
              </a:rPr>
              <a:t>Continuous learning and quality improvement</a:t>
            </a:r>
          </a:p>
          <a:p>
            <a:pPr marL="457200" lvl="1" indent="-457200" defTabSz="801688">
              <a:spcAft>
                <a:spcPct val="75000"/>
              </a:spcAft>
              <a:buClr>
                <a:srgbClr val="B5BE00"/>
              </a:buClr>
              <a:buFont typeface="+mj-lt"/>
              <a:buAutoNum type="arabicPeriod"/>
              <a:defRPr/>
            </a:pPr>
            <a:r>
              <a:rPr lang="en-GB" sz="4400" dirty="0">
                <a:solidFill>
                  <a:srgbClr val="002060"/>
                </a:solidFill>
                <a:cs typeface="ヒラギノ角ゴ Pro W3" charset="-128"/>
              </a:rPr>
              <a:t>Enthusiastic team-working, cooperation, partnership and integration</a:t>
            </a:r>
          </a:p>
          <a:p>
            <a:pPr marL="457200" lvl="1" indent="-457200" defTabSz="801688">
              <a:spcAft>
                <a:spcPct val="75000"/>
              </a:spcAft>
              <a:buClr>
                <a:srgbClr val="B5BE00"/>
              </a:buClr>
              <a:buFont typeface="+mj-lt"/>
              <a:buAutoNum type="arabicPeriod"/>
              <a:defRPr/>
            </a:pPr>
            <a:r>
              <a:rPr lang="en-GB" sz="4400" dirty="0">
                <a:solidFill>
                  <a:srgbClr val="002060"/>
                </a:solidFill>
                <a:cs typeface="ヒラギノ角ゴ Pro W3" charset="-128"/>
              </a:rPr>
              <a:t>Via values-based, collective leadership</a:t>
            </a:r>
          </a:p>
          <a:p>
            <a:endParaRPr lang="en-GB" dirty="0"/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www.freeflowhealing.com/files/u3/Therapies_page_-_mindful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340768"/>
            <a:ext cx="256450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8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9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0AE6-66F8-49EA-BEA0-48567D2481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http://www.viralnovelty.net/wp-content/uploads/2014/07/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91386"/>
            <a:ext cx="6914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002060"/>
                </a:solidFill>
              </a:rPr>
              <a:t>Compassionate leadership for high quality and continuously improving 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14426"/>
            <a:ext cx="8825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bg1"/>
                </a:solidFill>
              </a:rPr>
              <a:t>Attending:</a:t>
            </a:r>
            <a:r>
              <a:rPr lang="en-GB" sz="2400" dirty="0">
                <a:solidFill>
                  <a:schemeClr val="bg1"/>
                </a:solidFill>
              </a:rPr>
              <a:t> paying attention to the other – ‘listening with fascination’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bg1"/>
                </a:solidFill>
              </a:rPr>
              <a:t>Understanding:</a:t>
            </a:r>
            <a:r>
              <a:rPr lang="en-GB" sz="2400" dirty="0">
                <a:solidFill>
                  <a:schemeClr val="bg1"/>
                </a:solidFill>
              </a:rPr>
              <a:t> finding a shared understanding of the situation they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bg1"/>
                </a:solidFill>
              </a:rPr>
              <a:t>Empathising – </a:t>
            </a:r>
            <a:r>
              <a:rPr lang="en-GB" sz="2400" dirty="0">
                <a:solidFill>
                  <a:schemeClr val="bg1"/>
                </a:solidFill>
              </a:rPr>
              <a:t>feeling how it is to be in their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bg1"/>
                </a:solidFill>
              </a:rPr>
              <a:t>Helping:</a:t>
            </a:r>
            <a:r>
              <a:rPr lang="en-GB" sz="2400" dirty="0">
                <a:solidFill>
                  <a:schemeClr val="bg1"/>
                </a:solidFill>
              </a:rPr>
              <a:t> taking intelligent action to help them achieve their purpose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6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9875" name="Content Placeholder 3" descr="Westways_20070530_0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70858" y="128178"/>
            <a:ext cx="3329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e.mail</a:t>
            </a:r>
            <a:r>
              <a:rPr lang="en-GB" b="1" dirty="0">
                <a:solidFill>
                  <a:schemeClr val="bg1"/>
                </a:solidFill>
              </a:rPr>
              <a:t> m.west@kingsfund.org.uk</a:t>
            </a:r>
          </a:p>
          <a:p>
            <a:r>
              <a:rPr lang="en-GB" b="1" dirty="0">
                <a:solidFill>
                  <a:schemeClr val="bg1"/>
                </a:solidFill>
              </a:rPr>
              <a:t>Twitter @westm61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3" y="5445226"/>
            <a:ext cx="1949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14878080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heme2">
  <a:themeElements>
    <a:clrScheme name="">
      <a:dk1>
        <a:srgbClr val="3F3F3F"/>
      </a:dk1>
      <a:lt1>
        <a:srgbClr val="FFFFFF"/>
      </a:lt1>
      <a:dk2>
        <a:srgbClr val="000000"/>
      </a:dk2>
      <a:lt2>
        <a:srgbClr val="9C9C9C"/>
      </a:lt2>
      <a:accent1>
        <a:srgbClr val="C2DED9"/>
      </a:accent1>
      <a:accent2>
        <a:srgbClr val="F19F94"/>
      </a:accent2>
      <a:accent3>
        <a:srgbClr val="FFFFFF"/>
      </a:accent3>
      <a:accent4>
        <a:srgbClr val="343434"/>
      </a:accent4>
      <a:accent5>
        <a:srgbClr val="DDECE9"/>
      </a:accent5>
      <a:accent6>
        <a:srgbClr val="DA9086"/>
      </a:accent6>
      <a:hlink>
        <a:srgbClr val="007E84"/>
      </a:hlink>
      <a:folHlink>
        <a:srgbClr val="AFA2CF"/>
      </a:folHlink>
    </a:clrScheme>
    <a:fontScheme name="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3F3F3F"/>
        </a:dk1>
        <a:lt1>
          <a:srgbClr val="FFFFFF"/>
        </a:lt1>
        <a:dk2>
          <a:srgbClr val="000000"/>
        </a:dk2>
        <a:lt2>
          <a:srgbClr val="9C9C9C"/>
        </a:lt2>
        <a:accent1>
          <a:srgbClr val="C2DED9"/>
        </a:accent1>
        <a:accent2>
          <a:srgbClr val="F1B13D"/>
        </a:accent2>
        <a:accent3>
          <a:srgbClr val="FFFFFF"/>
        </a:accent3>
        <a:accent4>
          <a:srgbClr val="343434"/>
        </a:accent4>
        <a:accent5>
          <a:srgbClr val="DDECE9"/>
        </a:accent5>
        <a:accent6>
          <a:srgbClr val="DAA036"/>
        </a:accent6>
        <a:hlink>
          <a:srgbClr val="007E84"/>
        </a:hlink>
        <a:folHlink>
          <a:srgbClr val="79A5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2">
  <a:themeElements>
    <a:clrScheme name="">
      <a:dk1>
        <a:srgbClr val="3F3F3F"/>
      </a:dk1>
      <a:lt1>
        <a:srgbClr val="FFFFFF"/>
      </a:lt1>
      <a:dk2>
        <a:srgbClr val="000000"/>
      </a:dk2>
      <a:lt2>
        <a:srgbClr val="9C9C9C"/>
      </a:lt2>
      <a:accent1>
        <a:srgbClr val="C2DED9"/>
      </a:accent1>
      <a:accent2>
        <a:srgbClr val="F19F94"/>
      </a:accent2>
      <a:accent3>
        <a:srgbClr val="FFFFFF"/>
      </a:accent3>
      <a:accent4>
        <a:srgbClr val="343434"/>
      </a:accent4>
      <a:accent5>
        <a:srgbClr val="DDECE9"/>
      </a:accent5>
      <a:accent6>
        <a:srgbClr val="DA9086"/>
      </a:accent6>
      <a:hlink>
        <a:srgbClr val="007E84"/>
      </a:hlink>
      <a:folHlink>
        <a:srgbClr val="AFA2CF"/>
      </a:folHlink>
    </a:clrScheme>
    <a:fontScheme name="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3F3F3F"/>
        </a:dk1>
        <a:lt1>
          <a:srgbClr val="FFFFFF"/>
        </a:lt1>
        <a:dk2>
          <a:srgbClr val="000000"/>
        </a:dk2>
        <a:lt2>
          <a:srgbClr val="9C9C9C"/>
        </a:lt2>
        <a:accent1>
          <a:srgbClr val="C2DED9"/>
        </a:accent1>
        <a:accent2>
          <a:srgbClr val="F1B13D"/>
        </a:accent2>
        <a:accent3>
          <a:srgbClr val="FFFFFF"/>
        </a:accent3>
        <a:accent4>
          <a:srgbClr val="343434"/>
        </a:accent4>
        <a:accent5>
          <a:srgbClr val="DDECE9"/>
        </a:accent5>
        <a:accent6>
          <a:srgbClr val="DAA036"/>
        </a:accent6>
        <a:hlink>
          <a:srgbClr val="007E84"/>
        </a:hlink>
        <a:folHlink>
          <a:srgbClr val="79A5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eme2">
  <a:themeElements>
    <a:clrScheme name="">
      <a:dk1>
        <a:srgbClr val="3F3F3F"/>
      </a:dk1>
      <a:lt1>
        <a:srgbClr val="FFFFFF"/>
      </a:lt1>
      <a:dk2>
        <a:srgbClr val="000000"/>
      </a:dk2>
      <a:lt2>
        <a:srgbClr val="9C9C9C"/>
      </a:lt2>
      <a:accent1>
        <a:srgbClr val="C2DED9"/>
      </a:accent1>
      <a:accent2>
        <a:srgbClr val="F19F94"/>
      </a:accent2>
      <a:accent3>
        <a:srgbClr val="FFFFFF"/>
      </a:accent3>
      <a:accent4>
        <a:srgbClr val="343434"/>
      </a:accent4>
      <a:accent5>
        <a:srgbClr val="DDECE9"/>
      </a:accent5>
      <a:accent6>
        <a:srgbClr val="DA9086"/>
      </a:accent6>
      <a:hlink>
        <a:srgbClr val="007E84"/>
      </a:hlink>
      <a:folHlink>
        <a:srgbClr val="AFA2CF"/>
      </a:folHlink>
    </a:clrScheme>
    <a:fontScheme name="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3F3F3F"/>
        </a:dk1>
        <a:lt1>
          <a:srgbClr val="FFFFFF"/>
        </a:lt1>
        <a:dk2>
          <a:srgbClr val="000000"/>
        </a:dk2>
        <a:lt2>
          <a:srgbClr val="9C9C9C"/>
        </a:lt2>
        <a:accent1>
          <a:srgbClr val="C2DED9"/>
        </a:accent1>
        <a:accent2>
          <a:srgbClr val="F1B13D"/>
        </a:accent2>
        <a:accent3>
          <a:srgbClr val="FFFFFF"/>
        </a:accent3>
        <a:accent4>
          <a:srgbClr val="343434"/>
        </a:accent4>
        <a:accent5>
          <a:srgbClr val="DDECE9"/>
        </a:accent5>
        <a:accent6>
          <a:srgbClr val="DAA036"/>
        </a:accent6>
        <a:hlink>
          <a:srgbClr val="007E84"/>
        </a:hlink>
        <a:folHlink>
          <a:srgbClr val="79A5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heme2">
  <a:themeElements>
    <a:clrScheme name="">
      <a:dk1>
        <a:srgbClr val="3F3F3F"/>
      </a:dk1>
      <a:lt1>
        <a:srgbClr val="FFFFFF"/>
      </a:lt1>
      <a:dk2>
        <a:srgbClr val="000000"/>
      </a:dk2>
      <a:lt2>
        <a:srgbClr val="9C9C9C"/>
      </a:lt2>
      <a:accent1>
        <a:srgbClr val="C2DED9"/>
      </a:accent1>
      <a:accent2>
        <a:srgbClr val="F19F94"/>
      </a:accent2>
      <a:accent3>
        <a:srgbClr val="FFFFFF"/>
      </a:accent3>
      <a:accent4>
        <a:srgbClr val="343434"/>
      </a:accent4>
      <a:accent5>
        <a:srgbClr val="DDECE9"/>
      </a:accent5>
      <a:accent6>
        <a:srgbClr val="DA9086"/>
      </a:accent6>
      <a:hlink>
        <a:srgbClr val="007E84"/>
      </a:hlink>
      <a:folHlink>
        <a:srgbClr val="AFA2CF"/>
      </a:folHlink>
    </a:clrScheme>
    <a:fontScheme name="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3F3F3F"/>
        </a:dk1>
        <a:lt1>
          <a:srgbClr val="FFFFFF"/>
        </a:lt1>
        <a:dk2>
          <a:srgbClr val="000000"/>
        </a:dk2>
        <a:lt2>
          <a:srgbClr val="9C9C9C"/>
        </a:lt2>
        <a:accent1>
          <a:srgbClr val="C2DED9"/>
        </a:accent1>
        <a:accent2>
          <a:srgbClr val="F1B13D"/>
        </a:accent2>
        <a:accent3>
          <a:srgbClr val="FFFFFF"/>
        </a:accent3>
        <a:accent4>
          <a:srgbClr val="343434"/>
        </a:accent4>
        <a:accent5>
          <a:srgbClr val="DDECE9"/>
        </a:accent5>
        <a:accent6>
          <a:srgbClr val="DAA036"/>
        </a:accent6>
        <a:hlink>
          <a:srgbClr val="007E84"/>
        </a:hlink>
        <a:folHlink>
          <a:srgbClr val="79A5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138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ヒラギノ角ゴ Pro W3</vt:lpstr>
      <vt:lpstr>Theme2</vt:lpstr>
      <vt:lpstr>1_Theme2</vt:lpstr>
      <vt:lpstr>2_Theme2</vt:lpstr>
      <vt:lpstr>Office Theme</vt:lpstr>
      <vt:lpstr>3_Theme2</vt:lpstr>
      <vt:lpstr>    Empowering patients and communities:  A System Conversation </vt:lpstr>
      <vt:lpstr>Cultures for high quality care</vt:lpstr>
      <vt:lpstr>PowerPoint Presentation</vt:lpstr>
      <vt:lpstr>Compassion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Collective Leadership to Change Culture in Health Care  Michael West The King’s Fund, London</dc:title>
  <dc:creator>West, Michael</dc:creator>
  <cp:lastModifiedBy>Michael West</cp:lastModifiedBy>
  <cp:revision>171</cp:revision>
  <dcterms:modified xsi:type="dcterms:W3CDTF">2016-09-17T10:15:33Z</dcterms:modified>
</cp:coreProperties>
</file>